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521" r:id="rId2"/>
    <p:sldId id="604" r:id="rId3"/>
    <p:sldId id="601" r:id="rId4"/>
    <p:sldId id="595" r:id="rId5"/>
    <p:sldId id="605" r:id="rId6"/>
    <p:sldId id="607" r:id="rId7"/>
    <p:sldId id="608" r:id="rId8"/>
    <p:sldId id="611" r:id="rId9"/>
    <p:sldId id="61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1" autoAdjust="0"/>
    <p:restoredTop sz="80729" autoAdjust="0"/>
  </p:normalViewPr>
  <p:slideViewPr>
    <p:cSldViewPr snapToGrid="0">
      <p:cViewPr>
        <p:scale>
          <a:sx n="90" d="100"/>
          <a:sy n="90" d="100"/>
        </p:scale>
        <p:origin x="133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607C7-388D-4118-B3F8-01FB32C3699E}" type="datetimeFigureOut">
              <a:rPr lang="en-US" smtClean="0"/>
              <a:t>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AE91E-0817-4770-BCC6-3DAC953D9F20}" type="slidenum">
              <a:rPr lang="en-US" smtClean="0"/>
              <a:t>‹#›</a:t>
            </a:fld>
            <a:endParaRPr lang="en-US"/>
          </a:p>
        </p:txBody>
      </p:sp>
    </p:spTree>
    <p:extLst>
      <p:ext uri="{BB962C8B-B14F-4D97-AF65-F5344CB8AC3E}">
        <p14:creationId xmlns:p14="http://schemas.microsoft.com/office/powerpoint/2010/main" val="79618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photo</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78A8B-08C7-9F46-93BF-5A384DF5C0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175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78A8B-08C7-9F46-93BF-5A384DF5C0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280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what is HC?</a:t>
            </a:r>
          </a:p>
          <a:p>
            <a:pPr marL="171450" indent="-171450">
              <a:buFont typeface="Arial" panose="020B0604020202020204" pitchFamily="34" charset="0"/>
              <a:buChar char="•"/>
            </a:pPr>
            <a:r>
              <a:rPr lang="en-US" baseline="0" dirty="0"/>
              <a:t>At the elementary levels meeting, Heather and Brenda provided an introduction to strategic human capital management. And secondary received a very brief overview as well. And, this will be the work of HR in support of principals as human capital leaders now and in the future</a:t>
            </a:r>
          </a:p>
          <a:p>
            <a:pPr marL="171450" indent="-171450">
              <a:buFont typeface="Arial" panose="020B0604020202020204" pitchFamily="34" charset="0"/>
              <a:buChar char="•"/>
            </a:pPr>
            <a:r>
              <a:rPr lang="en-US" baseline="0" dirty="0"/>
              <a:t>To do this well – we need to be purposeful about our HC strategy and manage it more strategically by using the 4 principles outlined here.</a:t>
            </a:r>
            <a:r>
              <a:rPr lang="en-US" dirty="0"/>
              <a:t>  </a:t>
            </a:r>
          </a:p>
          <a:p>
            <a:pPr marL="171450" indent="-171450">
              <a:buFont typeface="Arial" panose="020B0604020202020204" pitchFamily="34" charset="0"/>
              <a:buChar char="•"/>
            </a:pPr>
            <a:r>
              <a:rPr lang="en-US" dirty="0"/>
              <a:t>Essentially,</a:t>
            </a:r>
            <a:r>
              <a:rPr lang="en-US" baseline="0" dirty="0"/>
              <a:t> these four principles will guide our work as we develop the program and focus on the most immediate work ahead us, which is hiring the most qualified teachers in an accelerated process. </a:t>
            </a:r>
          </a:p>
          <a:p>
            <a:pPr marL="171450" indent="-171450">
              <a:buFont typeface="Arial" panose="020B0604020202020204" pitchFamily="34" charset="0"/>
              <a:buChar char="•"/>
            </a:pPr>
            <a:r>
              <a:rPr lang="en-US" baseline="0" dirty="0"/>
              <a:t>The purpose for us today is to explain why we are having this job fair in March and clarify each of our responsibilities in this process.</a:t>
            </a:r>
          </a:p>
          <a:p>
            <a:pPr marL="171450" indent="-171450">
              <a:buFont typeface="Arial" panose="020B0604020202020204" pitchFamily="34" charset="0"/>
              <a:buChar char="•"/>
            </a:pPr>
            <a:r>
              <a:rPr lang="en-US" baseline="0" dirty="0"/>
              <a:t>After our presentation, regionals will facilitate a new way of interviewing by working with you to develop development of the interview questions to be used at the job fair.</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78A8B-08C7-9F46-93BF-5A384DF5C0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8475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a:t>
            </a:r>
            <a:r>
              <a:rPr lang="en-US" baseline="0" dirty="0"/>
              <a:t> hiring process is shifting to the: (review bullets)</a:t>
            </a:r>
          </a:p>
          <a:p>
            <a:pPr marL="171450" indent="-171450">
              <a:buFont typeface="Arial" panose="020B0604020202020204" pitchFamily="34" charset="0"/>
              <a:buChar char="•"/>
            </a:pPr>
            <a:r>
              <a:rPr lang="en-US" baseline="0" dirty="0"/>
              <a:t>Bullet #1: HR has gather feedback over the last year. In the next two months you will see the changes responsive to the feedback provided from each of you </a:t>
            </a:r>
            <a:r>
              <a:rPr lang="en-US" b="0" baseline="0" dirty="0"/>
              <a:t>k</a:t>
            </a:r>
            <a:r>
              <a:rPr lang="en-US" sz="1200" b="0" dirty="0">
                <a:solidFill>
                  <a:srgbClr val="0E3D6D"/>
                </a:solidFill>
                <a:latin typeface="Arial" panose="020B0604020202020204" pitchFamily="34" charset="0"/>
                <a:cs typeface="Arial" panose="020B0604020202020204" pitchFamily="34" charset="0"/>
              </a:rPr>
              <a:t>eeping you from the “right” work: (highlight at this</a:t>
            </a:r>
            <a:r>
              <a:rPr lang="en-US" sz="1200" b="0" baseline="0" dirty="0">
                <a:solidFill>
                  <a:srgbClr val="0E3D6D"/>
                </a:solidFill>
                <a:latin typeface="Arial" panose="020B0604020202020204" pitchFamily="34" charset="0"/>
                <a:cs typeface="Arial" panose="020B0604020202020204" pitchFamily="34" charset="0"/>
              </a:rPr>
              <a:t> presentation indicating details later)</a:t>
            </a:r>
            <a:endParaRPr lang="en-US" sz="1200" b="0" dirty="0">
              <a:solidFill>
                <a:srgbClr val="0E3D6D"/>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Transfer process -</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Screening candidates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Number of candidates</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Response rate for approval to hire</a:t>
            </a:r>
          </a:p>
          <a:p>
            <a:pPr marL="628650" lvl="1"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Other?</a:t>
            </a:r>
          </a:p>
          <a:p>
            <a:pPr marL="171450" indent="-171450">
              <a:buFont typeface="Arial" panose="020B0604020202020204" pitchFamily="34" charset="0"/>
              <a:buChar char="•"/>
            </a:pPr>
            <a:r>
              <a:rPr lang="en-US" baseline="0" dirty="0"/>
              <a:t>Bullet #2: Now the principal’s key role is (READ BULLET). </a:t>
            </a:r>
          </a:p>
          <a:p>
            <a:pPr marL="628650" lvl="1" indent="-171450">
              <a:buFont typeface="Arial" panose="020B0604020202020204" pitchFamily="34" charset="0"/>
              <a:buChar char="•"/>
            </a:pPr>
            <a:r>
              <a:rPr lang="en-US" baseline="0" dirty="0"/>
              <a:t>What does this look like now?  </a:t>
            </a:r>
          </a:p>
          <a:p>
            <a:pPr marL="1085850" lvl="2" indent="-171450">
              <a:buFont typeface="Arial" panose="020B0604020202020204" pitchFamily="34" charset="0"/>
              <a:buChar char="•"/>
            </a:pPr>
            <a:r>
              <a:rPr lang="en-US" baseline="0" dirty="0"/>
              <a:t>The pool process has been eliminated, screening and application process has changed (more detail will be provided at the February meetings)</a:t>
            </a:r>
          </a:p>
          <a:p>
            <a:pPr marL="1085850" lvl="2" indent="-171450">
              <a:buFont typeface="Arial" panose="020B0604020202020204" pitchFamily="34" charset="0"/>
              <a:buChar char="•"/>
            </a:pPr>
            <a:r>
              <a:rPr lang="en-US" baseline="0" dirty="0"/>
              <a:t>In addition to the information that will be shared at February meetings, principals will receive an invitation from HR for 1:1 tutorials on the process before the start of the transfer period</a:t>
            </a:r>
            <a:endParaRPr lang="en-US" dirty="0"/>
          </a:p>
          <a:p>
            <a:pPr marL="171450" indent="-171450">
              <a:buFont typeface="Arial" panose="020B0604020202020204" pitchFamily="34" charset="0"/>
              <a:buChar char="•"/>
            </a:pPr>
            <a:r>
              <a:rPr lang="en-US" baseline="0" dirty="0"/>
              <a:t>Bullet #3: What we explained here is the background pieces HR has put in place to assist you in hiring the best candidate for your individual buildings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78A8B-08C7-9F46-93BF-5A384DF5C0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9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Slide#7</a:t>
            </a:r>
            <a:r>
              <a:rPr lang="en-US" baseline="0" dirty="0"/>
              <a:t> from SPS PPT</a:t>
            </a:r>
          </a:p>
          <a:p>
            <a:pPr marL="171450" indent="-171450">
              <a:buFont typeface="Arial" panose="020B0604020202020204" pitchFamily="34" charset="0"/>
              <a:buChar char="•"/>
            </a:pPr>
            <a:r>
              <a:rPr lang="en-US" baseline="0" dirty="0"/>
              <a:t>The earlier they are hired, the more effective and </a:t>
            </a:r>
            <a:r>
              <a:rPr lang="en-US" baseline="0" dirty="0" err="1"/>
              <a:t>capabile</a:t>
            </a:r>
            <a:r>
              <a:rPr lang="en-US" baseline="0" dirty="0"/>
              <a:t> the candidates are which impacts student learning.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78A8B-08C7-9F46-93BF-5A384DF5C0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43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Place</a:t>
            </a:r>
            <a:r>
              <a:rPr lang="en-US" baseline="0" dirty="0"/>
              <a:t> postcard artwork here (see Randi’s email)</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All of this is in preparation for the job fair!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78A8B-08C7-9F46-93BF-5A384DF5C0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372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1/13 –In addition to the work we are doing today,</a:t>
            </a:r>
            <a:r>
              <a:rPr lang="en-US" baseline="0" dirty="0"/>
              <a:t> this is already occurring behind the scenes in HR</a:t>
            </a:r>
            <a:endParaRPr lang="en-US" dirty="0"/>
          </a:p>
          <a:p>
            <a:pPr marL="628650" lvl="1" indent="-171450">
              <a:buFont typeface="Arial" panose="020B0604020202020204" pitchFamily="34" charset="0"/>
              <a:buChar char="•"/>
            </a:pPr>
            <a:r>
              <a:rPr lang="en-US" dirty="0"/>
              <a:t>LOA –notification of intent to return due to HR</a:t>
            </a:r>
          </a:p>
          <a:p>
            <a:pPr marL="628650" lvl="1" indent="-171450">
              <a:buFont typeface="Arial" panose="020B0604020202020204" pitchFamily="34" charset="0"/>
              <a:buChar char="•"/>
            </a:pPr>
            <a:r>
              <a:rPr lang="en-US" dirty="0"/>
              <a:t>Unassigned</a:t>
            </a:r>
            <a:r>
              <a:rPr lang="en-US" baseline="0" dirty="0"/>
              <a:t> – notification due HR</a:t>
            </a:r>
          </a:p>
          <a:p>
            <a:pPr marL="628650" lvl="1" indent="-171450">
              <a:buFont typeface="Arial" panose="020B0604020202020204" pitchFamily="34" charset="0"/>
              <a:buChar char="•"/>
            </a:pPr>
            <a:r>
              <a:rPr lang="en-US" baseline="0" dirty="0"/>
              <a:t>Incentive for early retirement/resignation – deadline 1/24 with no exceptions on this deadline</a:t>
            </a:r>
          </a:p>
          <a:p>
            <a:pPr marL="628650" lvl="1" indent="-171450">
              <a:buFont typeface="Arial" panose="020B0604020202020204" pitchFamily="34" charset="0"/>
              <a:buChar char="•"/>
            </a:pPr>
            <a:r>
              <a:rPr lang="en-US" baseline="0" dirty="0"/>
              <a:t>No additional leave replacement conversions – please notify Randi if you want LR candidates invited to the job fair</a:t>
            </a:r>
            <a:endParaRPr lang="en-US" dirty="0"/>
          </a:p>
          <a:p>
            <a:pPr marL="171450" indent="-171450">
              <a:buFont typeface="Arial" panose="020B0604020202020204" pitchFamily="34" charset="0"/>
              <a:buChar char="•"/>
            </a:pPr>
            <a:r>
              <a:rPr lang="en-US" dirty="0"/>
              <a:t>1/29 staffing allocations</a:t>
            </a:r>
            <a:r>
              <a:rPr lang="en-US" baseline="0" dirty="0"/>
              <a:t> distributed at A &amp; S meeting</a:t>
            </a:r>
          </a:p>
          <a:p>
            <a:pPr marL="171450" indent="-171450">
              <a:buFont typeface="Arial" panose="020B0604020202020204" pitchFamily="34" charset="0"/>
              <a:buChar char="•"/>
            </a:pPr>
            <a:r>
              <a:rPr lang="en-US" baseline="0" dirty="0"/>
              <a:t>Bullet #3 - READ FROM slide</a:t>
            </a:r>
          </a:p>
          <a:p>
            <a:pPr marL="171450" indent="-171450">
              <a:buFont typeface="Arial" panose="020B0604020202020204" pitchFamily="34" charset="0"/>
              <a:buChar char="•"/>
            </a:pPr>
            <a:r>
              <a:rPr lang="en-US" baseline="0" dirty="0"/>
              <a:t>Bullet #4 - Internal transfer process window:</a:t>
            </a:r>
          </a:p>
          <a:p>
            <a:pPr marL="628650" lvl="1" indent="-171450">
              <a:buFont typeface="Arial" panose="020B0604020202020204" pitchFamily="34" charset="0"/>
              <a:buChar char="•"/>
            </a:pPr>
            <a:r>
              <a:rPr lang="en-US" baseline="0" dirty="0"/>
              <a:t>Principals MUST have expedient conversations each week with internal candidates in order to identify actual openings for the job fair</a:t>
            </a:r>
          </a:p>
          <a:p>
            <a:pPr marL="628650" lvl="1" indent="-171450">
              <a:buFont typeface="Arial" panose="020B0604020202020204" pitchFamily="34" charset="0"/>
              <a:buChar char="•"/>
            </a:pPr>
            <a:r>
              <a:rPr lang="en-US" baseline="0" dirty="0"/>
              <a:t>EEA is working with us on this </a:t>
            </a:r>
          </a:p>
          <a:p>
            <a:pPr marL="628650" lvl="1" indent="-171450">
              <a:buFont typeface="Arial" panose="020B0604020202020204" pitchFamily="34" charset="0"/>
              <a:buChar char="•"/>
            </a:pPr>
            <a:r>
              <a:rPr lang="en-US" baseline="0" dirty="0"/>
              <a:t>These jobs will NOT be posted externally as they will be open for interviews at the job fair</a:t>
            </a:r>
          </a:p>
          <a:p>
            <a:pPr marL="1085850" lvl="2" indent="-171450">
              <a:buFont typeface="Arial" panose="020B0604020202020204" pitchFamily="34" charset="0"/>
              <a:buChar char="•"/>
            </a:pPr>
            <a:r>
              <a:rPr lang="en-US" baseline="0" dirty="0"/>
              <a:t>How are external candidates going to know about my openings? That’s the purpose of the generic postings and the advanced screening of candidates.</a:t>
            </a:r>
          </a:p>
          <a:p>
            <a:pPr marL="1085850" lvl="2" indent="-171450">
              <a:buFont typeface="Arial" panose="020B0604020202020204" pitchFamily="34" charset="0"/>
              <a:buChar char="•"/>
            </a:pPr>
            <a:r>
              <a:rPr lang="en-US" baseline="0" dirty="0"/>
              <a:t>A list vacancies by building will be provided to candidates at the job fair</a:t>
            </a:r>
          </a:p>
          <a:p>
            <a:pPr marL="0" indent="0">
              <a:buFont typeface="Arial" panose="020B0604020202020204" pitchFamily="34" charset="0"/>
              <a:buNone/>
            </a:pPr>
            <a:r>
              <a:rPr lang="en-US" baseline="0" dirty="0"/>
              <a:t>Last bullet – READ bullet and add…through July 10</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78A8B-08C7-9F46-93BF-5A384DF5C0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2170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If no vacancies in your building – you will be assigned to support the process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We will address classified </a:t>
            </a:r>
            <a:r>
              <a:rPr lang="en-US" baseline="0"/>
              <a:t>hiring separately</a:t>
            </a: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78A8B-08C7-9F46-93BF-5A384DF5C0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6754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Clearly this is a huge</a:t>
            </a:r>
            <a:r>
              <a:rPr lang="en-US" baseline="0" dirty="0"/>
              <a:t> shift in practice and we will be working with you over the next few weeks as we plan for this event.</a:t>
            </a:r>
          </a:p>
          <a:p>
            <a:pPr marL="171450" indent="-171450">
              <a:buFont typeface="Arial" panose="020B0604020202020204" pitchFamily="34" charset="0"/>
              <a:buChar char="•"/>
            </a:pPr>
            <a:r>
              <a:rPr lang="en-US" baseline="0" dirty="0"/>
              <a:t>It is critical that you stay apprised of communication from HR through the various mediums.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D278A8B-08C7-9F46-93BF-5A384DF5C0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23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E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template-background-ar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434668"/>
          </a:xfrm>
          <a:prstGeom prst="rect">
            <a:avLst/>
          </a:prstGeom>
        </p:spPr>
      </p:pic>
      <p:sp>
        <p:nvSpPr>
          <p:cNvPr id="5" name="Rectangle 4"/>
          <p:cNvSpPr/>
          <p:nvPr userDrawn="1"/>
        </p:nvSpPr>
        <p:spPr>
          <a:xfrm>
            <a:off x="600004" y="898151"/>
            <a:ext cx="11061419" cy="5502650"/>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chemeClr val="accent4">
                    <a:lumMod val="50000"/>
                  </a:schemeClr>
                </a:solidFill>
              </a:rPr>
              <a:t> </a:t>
            </a:r>
          </a:p>
        </p:txBody>
      </p:sp>
      <p:pic>
        <p:nvPicPr>
          <p:cNvPr id="7" name="Picture 6" descr="eps-icon-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2892" y="23285"/>
            <a:ext cx="1108531" cy="790172"/>
          </a:xfrm>
          <a:prstGeom prst="rect">
            <a:avLst/>
          </a:prstGeom>
        </p:spPr>
      </p:pic>
    </p:spTree>
    <p:extLst>
      <p:ext uri="{BB962C8B-B14F-4D97-AF65-F5344CB8AC3E}">
        <p14:creationId xmlns:p14="http://schemas.microsoft.com/office/powerpoint/2010/main" val="154513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Content and Objec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E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template-background-arc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434668"/>
          </a:xfrm>
          <a:prstGeom prst="rect">
            <a:avLst/>
          </a:prstGeom>
        </p:spPr>
      </p:pic>
      <p:sp>
        <p:nvSpPr>
          <p:cNvPr id="5" name="Rectangle 4"/>
          <p:cNvSpPr/>
          <p:nvPr userDrawn="1"/>
        </p:nvSpPr>
        <p:spPr>
          <a:xfrm>
            <a:off x="600004" y="898151"/>
            <a:ext cx="11061419" cy="5502650"/>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chemeClr val="accent4">
                    <a:lumMod val="50000"/>
                  </a:schemeClr>
                </a:solidFill>
              </a:rPr>
              <a:t> </a:t>
            </a:r>
          </a:p>
        </p:txBody>
      </p:sp>
      <p:pic>
        <p:nvPicPr>
          <p:cNvPr id="7" name="Picture 6" descr="eps-icon-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2892" y="23285"/>
            <a:ext cx="1108531" cy="790172"/>
          </a:xfrm>
          <a:prstGeom prst="rect">
            <a:avLst/>
          </a:prstGeom>
        </p:spPr>
      </p:pic>
      <p:sp>
        <p:nvSpPr>
          <p:cNvPr id="9" name="Title 14"/>
          <p:cNvSpPr>
            <a:spLocks noGrp="1"/>
          </p:cNvSpPr>
          <p:nvPr>
            <p:ph type="title"/>
          </p:nvPr>
        </p:nvSpPr>
        <p:spPr>
          <a:xfrm>
            <a:off x="803047" y="1085910"/>
            <a:ext cx="3658941" cy="1755525"/>
          </a:xfrm>
          <a:prstGeom prst="rect">
            <a:avLst/>
          </a:prstGeom>
        </p:spPr>
        <p:txBody>
          <a:bodyPr/>
          <a:lstStyle>
            <a:lvl1pPr>
              <a:defRPr>
                <a:latin typeface="Myriad Pro" panose="020B0503030403020204" pitchFamily="34" charset="0"/>
              </a:defRPr>
            </a:lvl1pPr>
          </a:lstStyle>
          <a:p>
            <a:endParaRPr lang="en-US"/>
          </a:p>
        </p:txBody>
      </p:sp>
      <p:sp>
        <p:nvSpPr>
          <p:cNvPr id="10" name="Content Placeholder 15"/>
          <p:cNvSpPr>
            <a:spLocks noGrp="1"/>
          </p:cNvSpPr>
          <p:nvPr>
            <p:ph idx="1"/>
          </p:nvPr>
        </p:nvSpPr>
        <p:spPr>
          <a:xfrm>
            <a:off x="4665032" y="1085910"/>
            <a:ext cx="6786333" cy="5075192"/>
          </a:xfrm>
          <a:prstGeom prst="rect">
            <a:avLst/>
          </a:prstGeom>
        </p:spPr>
        <p:txBody>
          <a:bodyPr/>
          <a:lstStyle>
            <a:lvl1pPr>
              <a:defRPr>
                <a:latin typeface="Myriad Pro" panose="020B0503030403020204" pitchFamily="34" charset="0"/>
              </a:defRPr>
            </a:lvl1pPr>
          </a:lstStyle>
          <a:p>
            <a:endParaRPr lang="en-US"/>
          </a:p>
        </p:txBody>
      </p:sp>
      <p:sp>
        <p:nvSpPr>
          <p:cNvPr id="11" name="Text Placeholder 16"/>
          <p:cNvSpPr>
            <a:spLocks noGrp="1"/>
          </p:cNvSpPr>
          <p:nvPr>
            <p:ph type="body" sz="half" idx="2"/>
          </p:nvPr>
        </p:nvSpPr>
        <p:spPr>
          <a:xfrm>
            <a:off x="803047" y="3029192"/>
            <a:ext cx="3658941" cy="3123498"/>
          </a:xfrm>
          <a:prstGeom prst="rect">
            <a:avLst/>
          </a:prstGeom>
        </p:spPr>
        <p:txBody>
          <a:bodyPr/>
          <a:lstStyle>
            <a:lvl1pPr>
              <a:defRPr>
                <a:latin typeface="Myriad Pro" panose="020B0503030403020204" pitchFamily="34" charset="0"/>
              </a:defRPr>
            </a:lvl1pPr>
          </a:lstStyle>
          <a:p>
            <a:endParaRPr lang="en-US"/>
          </a:p>
        </p:txBody>
      </p:sp>
    </p:spTree>
    <p:extLst>
      <p:ext uri="{BB962C8B-B14F-4D97-AF65-F5344CB8AC3E}">
        <p14:creationId xmlns:p14="http://schemas.microsoft.com/office/powerpoint/2010/main" val="2313615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rgbClr val="0E3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25948653"/>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standing in front of a crowd posing for the camera&#10;&#10;Description automatically generated">
            <a:extLst>
              <a:ext uri="{FF2B5EF4-FFF2-40B4-BE49-F238E27FC236}">
                <a16:creationId xmlns:a16="http://schemas.microsoft.com/office/drawing/2014/main" id="{143FC965-9992-488D-9C08-E89D975C9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39" y="868840"/>
            <a:ext cx="11071345" cy="5528852"/>
          </a:xfrm>
          <a:prstGeom prst="rect">
            <a:avLst/>
          </a:prstGeom>
        </p:spPr>
      </p:pic>
      <p:pic>
        <p:nvPicPr>
          <p:cNvPr id="8" name="Picture 7"/>
          <p:cNvPicPr>
            <a:picLocks noChangeAspect="1"/>
          </p:cNvPicPr>
          <p:nvPr/>
        </p:nvPicPr>
        <p:blipFill rotWithShape="1">
          <a:blip r:embed="rId4" cstate="hqprint">
            <a:extLst>
              <a:ext uri="{28A0092B-C50C-407E-A947-70E740481C1C}">
                <a14:useLocalDpi xmlns:a14="http://schemas.microsoft.com/office/drawing/2010/main" val="0"/>
              </a:ext>
            </a:extLst>
          </a:blip>
          <a:srcRect t="-1" b="16453"/>
          <a:stretch/>
        </p:blipFill>
        <p:spPr>
          <a:xfrm>
            <a:off x="-23507392" y="7987299"/>
            <a:ext cx="8379997" cy="5250984"/>
          </a:xfrm>
          <a:prstGeom prst="rect">
            <a:avLst/>
          </a:prstGeom>
        </p:spPr>
      </p:pic>
      <p:pic>
        <p:nvPicPr>
          <p:cNvPr id="6" name="Picture 5" descr="bottom-arc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939" y="4570899"/>
            <a:ext cx="11071344" cy="1837426"/>
          </a:xfrm>
          <a:prstGeom prst="rect">
            <a:avLst/>
          </a:prstGeom>
        </p:spPr>
      </p:pic>
      <p:sp>
        <p:nvSpPr>
          <p:cNvPr id="7" name="TextBox 6"/>
          <p:cNvSpPr txBox="1"/>
          <p:nvPr/>
        </p:nvSpPr>
        <p:spPr>
          <a:xfrm>
            <a:off x="1158949" y="4795283"/>
            <a:ext cx="8941981" cy="1837426"/>
          </a:xfrm>
          <a:prstGeom prst="rect">
            <a:avLst/>
          </a:prstGeom>
          <a:noFill/>
        </p:spPr>
        <p:txBody>
          <a:bodyPr wrap="square" rtlCol="0">
            <a:spAutoFit/>
          </a:bodyPr>
          <a:lstStyle/>
          <a:p>
            <a:pPr defTabSz="457200">
              <a:lnSpc>
                <a:spcPct val="90000"/>
              </a:lnSpc>
            </a:pPr>
            <a:r>
              <a:rPr lang="en-US" sz="4000" b="1" dirty="0">
                <a:solidFill>
                  <a:prstClr val="white"/>
                </a:solidFill>
                <a:latin typeface="Arial" panose="020B0604020202020204" pitchFamily="34" charset="0"/>
                <a:cs typeface="Arial" panose="020B0604020202020204" pitchFamily="34" charset="0"/>
              </a:rPr>
              <a:t>Human Capital</a:t>
            </a:r>
          </a:p>
          <a:p>
            <a:pPr defTabSz="457200">
              <a:lnSpc>
                <a:spcPct val="90000"/>
              </a:lnSpc>
            </a:pPr>
            <a:r>
              <a:rPr lang="en-US" sz="2200" dirty="0">
                <a:solidFill>
                  <a:prstClr val="white"/>
                </a:solidFill>
                <a:latin typeface="Arial" panose="020B0604020202020204" pitchFamily="34" charset="0"/>
                <a:cs typeface="Arial" panose="020B0604020202020204" pitchFamily="34" charset="0"/>
              </a:rPr>
              <a:t>Understanding the “why” of the work</a:t>
            </a:r>
          </a:p>
          <a:p>
            <a:pPr defTabSz="457200">
              <a:lnSpc>
                <a:spcPct val="90000"/>
              </a:lnSpc>
            </a:pPr>
            <a:endParaRPr lang="en-US" sz="2200" dirty="0">
              <a:solidFill>
                <a:prstClr val="white"/>
              </a:solidFill>
              <a:latin typeface="Arial" panose="020B0604020202020204" pitchFamily="34" charset="0"/>
              <a:cs typeface="Arial" panose="020B0604020202020204" pitchFamily="34" charset="0"/>
            </a:endParaRPr>
          </a:p>
          <a:p>
            <a:pPr defTabSz="457200">
              <a:lnSpc>
                <a:spcPct val="90000"/>
              </a:lnSpc>
            </a:pPr>
            <a:r>
              <a:rPr lang="en-US" dirty="0">
                <a:solidFill>
                  <a:prstClr val="white"/>
                </a:solidFill>
                <a:latin typeface="Arial" panose="020B0604020202020204" pitchFamily="34" charset="0"/>
                <a:cs typeface="Arial" panose="020B0604020202020204" pitchFamily="34" charset="0"/>
              </a:rPr>
              <a:t>January 13, 2020 Regional Meeting</a:t>
            </a:r>
          </a:p>
          <a:p>
            <a:pPr defTabSz="457200">
              <a:lnSpc>
                <a:spcPct val="90000"/>
              </a:lnSpc>
            </a:pPr>
            <a:endParaRPr lang="en-US" sz="2400" dirty="0">
              <a:solidFill>
                <a:prstClr val="white"/>
              </a:solidFill>
              <a:latin typeface="Myriad Pro"/>
              <a:cs typeface="Myriad Pro"/>
            </a:endParaRPr>
          </a:p>
        </p:txBody>
      </p:sp>
      <p:pic>
        <p:nvPicPr>
          <p:cNvPr id="4" name="Picture 3" descr="EPS-Horizontal-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716" y="38200"/>
            <a:ext cx="3430902" cy="830640"/>
          </a:xfrm>
          <a:prstGeom prst="rect">
            <a:avLst/>
          </a:prstGeom>
        </p:spPr>
      </p:pic>
      <p:pic>
        <p:nvPicPr>
          <p:cNvPr id="9" name="Picture 2" descr="Image preview">
            <a:extLst>
              <a:ext uri="{FF2B5EF4-FFF2-40B4-BE49-F238E27FC236}">
                <a16:creationId xmlns:a16="http://schemas.microsoft.com/office/drawing/2014/main" id="{90029B66-C102-43E3-A282-A7E2301E0C70}"/>
              </a:ext>
            </a:extLst>
          </p:cNvPr>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15308297" y="-2506005"/>
            <a:ext cx="10682829" cy="14243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091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4A570-1820-4FD0-B123-6CDE92E95EE4}"/>
              </a:ext>
            </a:extLst>
          </p:cNvPr>
          <p:cNvSpPr txBox="1"/>
          <p:nvPr/>
        </p:nvSpPr>
        <p:spPr>
          <a:xfrm>
            <a:off x="1986070" y="260101"/>
            <a:ext cx="7287697" cy="523220"/>
          </a:xfrm>
          <a:prstGeom prst="rect">
            <a:avLst/>
          </a:prstGeom>
          <a:noFill/>
        </p:spPr>
        <p:txBody>
          <a:bodyPr wrap="square" rtlCol="0">
            <a:spAutoFit/>
          </a:bodyPr>
          <a:lstStyle/>
          <a:p>
            <a:pPr defTabSz="457200"/>
            <a:r>
              <a:rPr lang="en-US" sz="2800" b="1" dirty="0">
                <a:solidFill>
                  <a:srgbClr val="F79646">
                    <a:lumMod val="75000"/>
                  </a:srgbClr>
                </a:solidFill>
                <a:latin typeface="Arial" panose="020B0604020202020204" pitchFamily="34" charset="0"/>
                <a:cs typeface="Arial" panose="020B0604020202020204" pitchFamily="34" charset="0"/>
              </a:rPr>
              <a:t>Outcomes</a:t>
            </a:r>
          </a:p>
        </p:txBody>
      </p:sp>
      <p:sp>
        <p:nvSpPr>
          <p:cNvPr id="8" name="Content Placeholder 4">
            <a:extLst>
              <a:ext uri="{FF2B5EF4-FFF2-40B4-BE49-F238E27FC236}">
                <a16:creationId xmlns:a16="http://schemas.microsoft.com/office/drawing/2014/main" id="{C8821C53-DF3E-4C51-B42C-CE7BA1C75E7D}"/>
              </a:ext>
            </a:extLst>
          </p:cNvPr>
          <p:cNvSpPr>
            <a:spLocks noGrp="1"/>
          </p:cNvSpPr>
          <p:nvPr>
            <p:ph idx="1"/>
          </p:nvPr>
        </p:nvSpPr>
        <p:spPr>
          <a:xfrm>
            <a:off x="2074795" y="1201908"/>
            <a:ext cx="8042411" cy="3700834"/>
          </a:xfrm>
        </p:spPr>
        <p:txBody>
          <a:bodyPr>
            <a:normAutofit/>
          </a:bodyPr>
          <a:lstStyle/>
          <a:p>
            <a:r>
              <a:rPr lang="en-US" sz="2200" dirty="0">
                <a:latin typeface="Arial" panose="020B0604020202020204" pitchFamily="34" charset="0"/>
                <a:cs typeface="Arial" panose="020B0604020202020204" pitchFamily="34" charset="0"/>
              </a:rPr>
              <a:t>Understand the principal’s role as human capital leaders</a:t>
            </a:r>
          </a:p>
          <a:p>
            <a:r>
              <a:rPr lang="en-US" sz="2200" dirty="0">
                <a:latin typeface="Arial" panose="020B0604020202020204" pitchFamily="34" charset="0"/>
                <a:cs typeface="Arial" panose="020B0604020202020204" pitchFamily="34" charset="0"/>
              </a:rPr>
              <a:t>Understand shift in human resources support</a:t>
            </a:r>
          </a:p>
          <a:p>
            <a:r>
              <a:rPr lang="en-US" sz="2200" dirty="0">
                <a:latin typeface="Arial" panose="020B0604020202020204" pitchFamily="34" charset="0"/>
                <a:cs typeface="Arial" panose="020B0604020202020204" pitchFamily="34" charset="0"/>
              </a:rPr>
              <a:t>Understand the accelerated hiring timelines and impacts</a:t>
            </a: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89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6070" y="260101"/>
            <a:ext cx="7287697" cy="523220"/>
          </a:xfrm>
          <a:prstGeom prst="rect">
            <a:avLst/>
          </a:prstGeom>
          <a:noFill/>
        </p:spPr>
        <p:txBody>
          <a:bodyPr wrap="square" rtlCol="0">
            <a:spAutoFit/>
          </a:bodyPr>
          <a:lstStyle/>
          <a:p>
            <a:pPr defTabSz="457200"/>
            <a:r>
              <a:rPr lang="en-US" sz="2800" b="1" dirty="0">
                <a:solidFill>
                  <a:srgbClr val="F79646">
                    <a:lumMod val="75000"/>
                  </a:srgbClr>
                </a:solidFill>
                <a:latin typeface="Arial" panose="020B0604020202020204" pitchFamily="34" charset="0"/>
                <a:cs typeface="Arial" panose="020B0604020202020204" pitchFamily="34" charset="0"/>
              </a:rPr>
              <a:t>Strategic Human Capital Management</a:t>
            </a:r>
          </a:p>
        </p:txBody>
      </p:sp>
      <p:sp>
        <p:nvSpPr>
          <p:cNvPr id="7" name="TextBox 6"/>
          <p:cNvSpPr txBox="1"/>
          <p:nvPr/>
        </p:nvSpPr>
        <p:spPr>
          <a:xfrm>
            <a:off x="14011951" y="2315458"/>
            <a:ext cx="8258114" cy="707886"/>
          </a:xfrm>
          <a:prstGeom prst="rect">
            <a:avLst/>
          </a:prstGeom>
          <a:noFill/>
        </p:spPr>
        <p:txBody>
          <a:bodyPr wrap="square" rtlCol="0">
            <a:spAutoFit/>
          </a:bodyPr>
          <a:lstStyle/>
          <a:p>
            <a:pPr marL="114300" lvl="1" defTabSz="457200">
              <a:tabLst>
                <a:tab pos="1376363" algn="l"/>
                <a:tab pos="5148263" algn="l"/>
              </a:tabLst>
            </a:pPr>
            <a:endParaRPr lang="en-US" sz="2800" b="1" dirty="0">
              <a:solidFill>
                <a:srgbClr val="E87827"/>
              </a:solidFill>
              <a:latin typeface="Arial" panose="020B0604020202020204" pitchFamily="34" charset="0"/>
              <a:cs typeface="Arial" panose="020B0604020202020204" pitchFamily="34" charset="0"/>
            </a:endParaRPr>
          </a:p>
          <a:p>
            <a:pPr marL="114300" lvl="1" defTabSz="457200">
              <a:tabLst>
                <a:tab pos="1376363" algn="l"/>
                <a:tab pos="5148263" algn="l"/>
              </a:tabLst>
            </a:pPr>
            <a:endParaRPr lang="en-US" sz="1200" b="1" dirty="0">
              <a:solidFill>
                <a:srgbClr val="E87827"/>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0E3187E8-C8A1-43F5-9AFF-5026A4BF35DD}"/>
              </a:ext>
            </a:extLst>
          </p:cNvPr>
          <p:cNvSpPr txBox="1">
            <a:spLocks/>
          </p:cNvSpPr>
          <p:nvPr/>
        </p:nvSpPr>
        <p:spPr>
          <a:xfrm>
            <a:off x="2299532" y="1179284"/>
            <a:ext cx="7592937" cy="782230"/>
          </a:xfrm>
          <a:prstGeom prst="rect">
            <a:avLst/>
          </a:prstGeom>
          <a:solidFill>
            <a:schemeClr val="accent2"/>
          </a:solidFill>
          <a:ln>
            <a:solidFill>
              <a:srgbClr val="2900A9"/>
            </a:solidFill>
          </a:ln>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4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20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Clr>
                <a:srgbClr val="4F81BD"/>
              </a:buClr>
              <a:buNone/>
            </a:pPr>
            <a:r>
              <a:rPr lang="en-US" sz="2000" dirty="0">
                <a:solidFill>
                  <a:srgbClr val="FFFFFF"/>
                </a:solidFill>
                <a:latin typeface="Arial" panose="020B0604020202020204" pitchFamily="34" charset="0"/>
                <a:cs typeface="Arial" panose="020B0604020202020204" pitchFamily="34" charset="0"/>
              </a:rPr>
              <a:t>The collective and individual knowledge, skills and abilities available to apply to an organization’s goals*</a:t>
            </a:r>
          </a:p>
        </p:txBody>
      </p:sp>
      <p:sp>
        <p:nvSpPr>
          <p:cNvPr id="6" name="Rectangle 5">
            <a:extLst>
              <a:ext uri="{FF2B5EF4-FFF2-40B4-BE49-F238E27FC236}">
                <a16:creationId xmlns:a16="http://schemas.microsoft.com/office/drawing/2014/main" id="{EE0F270E-17E4-4262-8055-E0562F43A92B}"/>
              </a:ext>
            </a:extLst>
          </p:cNvPr>
          <p:cNvSpPr/>
          <p:nvPr/>
        </p:nvSpPr>
        <p:spPr>
          <a:xfrm>
            <a:off x="2318076" y="2669402"/>
            <a:ext cx="7574393" cy="3131324"/>
          </a:xfrm>
          <a:prstGeom prst="rect">
            <a:avLst/>
          </a:prstGeom>
          <a:solidFill>
            <a:srgbClr val="2900A9"/>
          </a:solidFill>
        </p:spPr>
        <p:style>
          <a:lnRef idx="0">
            <a:schemeClr val="accent1"/>
          </a:lnRef>
          <a:fillRef idx="3">
            <a:schemeClr val="accent1"/>
          </a:fillRef>
          <a:effectRef idx="3">
            <a:schemeClr val="accent1"/>
          </a:effectRef>
          <a:fontRef idx="minor">
            <a:schemeClr val="lt1"/>
          </a:fontRef>
        </p:style>
        <p:txBody>
          <a:bodyPr rtlCol="0" anchor="t" anchorCtr="0"/>
          <a:lstStyle/>
          <a:p>
            <a:pPr algn="ctr" defTabSz="457200"/>
            <a:endParaRPr lang="en-US" sz="1200" b="1" i="1" dirty="0">
              <a:solidFill>
                <a:prstClr val="white"/>
              </a:solidFill>
              <a:latin typeface="Calibri"/>
            </a:endParaRPr>
          </a:p>
          <a:p>
            <a:pPr marL="635000" indent="-406400" defTabSz="457200">
              <a:buFont typeface="+mj-lt"/>
              <a:buAutoNum type="arabicPeriod"/>
            </a:pPr>
            <a:r>
              <a:rPr lang="en-US" sz="2200" dirty="0">
                <a:solidFill>
                  <a:prstClr val="white"/>
                </a:solidFill>
                <a:latin typeface="Arial" panose="020B0604020202020204" pitchFamily="34" charset="0"/>
                <a:cs typeface="Arial" panose="020B0604020202020204" pitchFamily="34" charset="0"/>
              </a:rPr>
              <a:t>Contributes to the quality of teachers and principals</a:t>
            </a:r>
          </a:p>
          <a:p>
            <a:pPr marL="457200" indent="-457200" defTabSz="457200">
              <a:buFont typeface="+mj-lt"/>
              <a:buAutoNum type="arabicPeriod"/>
            </a:pPr>
            <a:endParaRPr lang="en-US" sz="2200" dirty="0">
              <a:solidFill>
                <a:prstClr val="white"/>
              </a:solidFill>
              <a:latin typeface="Arial" panose="020B0604020202020204" pitchFamily="34" charset="0"/>
              <a:cs typeface="Arial" panose="020B0604020202020204" pitchFamily="34" charset="0"/>
            </a:endParaRPr>
          </a:p>
          <a:p>
            <a:pPr marL="635000" indent="-406400" defTabSz="457200">
              <a:buFont typeface="+mj-lt"/>
              <a:buAutoNum type="arabicPeriod"/>
            </a:pPr>
            <a:r>
              <a:rPr lang="en-US" sz="2200" dirty="0">
                <a:solidFill>
                  <a:prstClr val="white"/>
                </a:solidFill>
                <a:latin typeface="Arial" panose="020B0604020202020204" pitchFamily="34" charset="0"/>
                <a:cs typeface="Arial" panose="020B0604020202020204" pitchFamily="34" charset="0"/>
              </a:rPr>
              <a:t>Aligns to instructional improvement needs</a:t>
            </a:r>
          </a:p>
          <a:p>
            <a:pPr marL="635000" indent="-406400" defTabSz="457200">
              <a:buFont typeface="+mj-lt"/>
              <a:buAutoNum type="arabicPeriod"/>
            </a:pPr>
            <a:endParaRPr lang="en-US" sz="2200" dirty="0">
              <a:solidFill>
                <a:prstClr val="white"/>
              </a:solidFill>
              <a:latin typeface="Arial" panose="020B0604020202020204" pitchFamily="34" charset="0"/>
              <a:cs typeface="Arial" panose="020B0604020202020204" pitchFamily="34" charset="0"/>
            </a:endParaRPr>
          </a:p>
          <a:p>
            <a:pPr marL="635000" indent="-406400" defTabSz="457200">
              <a:buFont typeface="+mj-lt"/>
              <a:buAutoNum type="arabicPeriod"/>
            </a:pPr>
            <a:r>
              <a:rPr lang="en-US" sz="2200" dirty="0">
                <a:solidFill>
                  <a:prstClr val="white"/>
                </a:solidFill>
                <a:latin typeface="Arial" panose="020B0604020202020204" pitchFamily="34" charset="0"/>
                <a:cs typeface="Arial" panose="020B0604020202020204" pitchFamily="34" charset="0"/>
              </a:rPr>
              <a:t>Provides schools/principals more autonomy and builds their capacity as HC managers</a:t>
            </a:r>
          </a:p>
          <a:p>
            <a:pPr marL="635000" indent="-406400" defTabSz="457200">
              <a:buFont typeface="+mj-lt"/>
              <a:buAutoNum type="arabicPeriod"/>
            </a:pPr>
            <a:endParaRPr lang="en-US" sz="2200" dirty="0">
              <a:solidFill>
                <a:prstClr val="white"/>
              </a:solidFill>
              <a:latin typeface="Arial" panose="020B0604020202020204" pitchFamily="34" charset="0"/>
              <a:cs typeface="Arial" panose="020B0604020202020204" pitchFamily="34" charset="0"/>
            </a:endParaRPr>
          </a:p>
          <a:p>
            <a:pPr marL="635000" indent="-406400" defTabSz="457200">
              <a:buFont typeface="+mj-lt"/>
              <a:buAutoNum type="arabicPeriod"/>
            </a:pPr>
            <a:r>
              <a:rPr lang="en-US" sz="2200" dirty="0">
                <a:solidFill>
                  <a:prstClr val="white"/>
                </a:solidFill>
                <a:latin typeface="Arial" panose="020B0604020202020204" pitchFamily="34" charset="0"/>
                <a:cs typeface="Arial" panose="020B0604020202020204" pitchFamily="34" charset="0"/>
              </a:rPr>
              <a:t>Measures key indicators for continuous improvement</a:t>
            </a:r>
          </a:p>
          <a:p>
            <a:pPr algn="ctr" defTabSz="457200"/>
            <a:endParaRPr lang="en-US" b="1" i="1" dirty="0">
              <a:solidFill>
                <a:prstClr val="white"/>
              </a:solidFill>
              <a:latin typeface="Calibri"/>
            </a:endParaRPr>
          </a:p>
          <a:p>
            <a:pPr algn="ctr" defTabSz="457200"/>
            <a:endParaRPr lang="en-US" sz="2400" b="1" i="1" dirty="0">
              <a:solidFill>
                <a:prstClr val="white"/>
              </a:solidFill>
              <a:latin typeface="Calibri"/>
            </a:endParaRPr>
          </a:p>
          <a:p>
            <a:pPr algn="ctr" defTabSz="457200"/>
            <a:endParaRPr lang="en-US" b="1" i="1" dirty="0">
              <a:solidFill>
                <a:prstClr val="white"/>
              </a:solidFill>
              <a:latin typeface="Calibri"/>
            </a:endParaRPr>
          </a:p>
          <a:p>
            <a:pPr algn="ctr" defTabSz="457200"/>
            <a:endParaRPr lang="en-US" b="1" i="1" dirty="0">
              <a:solidFill>
                <a:prstClr val="white"/>
              </a:solidFill>
              <a:latin typeface="Calibri"/>
            </a:endParaRPr>
          </a:p>
        </p:txBody>
      </p:sp>
      <p:sp>
        <p:nvSpPr>
          <p:cNvPr id="8" name="TextBox 7">
            <a:extLst>
              <a:ext uri="{FF2B5EF4-FFF2-40B4-BE49-F238E27FC236}">
                <a16:creationId xmlns:a16="http://schemas.microsoft.com/office/drawing/2014/main" id="{92A851DD-0C03-414F-9696-4F1B837B6D0A}"/>
              </a:ext>
            </a:extLst>
          </p:cNvPr>
          <p:cNvSpPr txBox="1"/>
          <p:nvPr/>
        </p:nvSpPr>
        <p:spPr>
          <a:xfrm>
            <a:off x="2318076" y="2084626"/>
            <a:ext cx="7581899" cy="461665"/>
          </a:xfrm>
          <a:prstGeom prst="rect">
            <a:avLst/>
          </a:prstGeom>
          <a:solidFill>
            <a:schemeClr val="accent4"/>
          </a:solidFill>
          <a:ln>
            <a:solidFill>
              <a:schemeClr val="accent1"/>
            </a:solidFill>
          </a:ln>
        </p:spPr>
        <p:txBody>
          <a:bodyPr wrap="square" rtlCol="0">
            <a:spAutoFit/>
          </a:bodyPr>
          <a:lstStyle/>
          <a:p>
            <a:pPr algn="ctr" defTabSz="457200"/>
            <a:r>
              <a:rPr lang="en-US" sz="2400" b="1" i="1" dirty="0">
                <a:solidFill>
                  <a:prstClr val="white"/>
                </a:solidFill>
                <a:latin typeface="Arial" panose="020B0604020202020204" pitchFamily="34" charset="0"/>
                <a:cs typeface="Arial" panose="020B0604020202020204" pitchFamily="34" charset="0"/>
              </a:rPr>
              <a:t>USHCA’s 4 Principles of Strategic K-12 HC Work</a:t>
            </a:r>
          </a:p>
        </p:txBody>
      </p:sp>
      <p:sp>
        <p:nvSpPr>
          <p:cNvPr id="3" name="TextBox 2">
            <a:extLst>
              <a:ext uri="{FF2B5EF4-FFF2-40B4-BE49-F238E27FC236}">
                <a16:creationId xmlns:a16="http://schemas.microsoft.com/office/drawing/2014/main" id="{D32CD70A-98AD-4696-904E-47488560F7AA}"/>
              </a:ext>
            </a:extLst>
          </p:cNvPr>
          <p:cNvSpPr txBox="1"/>
          <p:nvPr/>
        </p:nvSpPr>
        <p:spPr>
          <a:xfrm>
            <a:off x="2318076" y="5923839"/>
            <a:ext cx="7849863" cy="323165"/>
          </a:xfrm>
          <a:prstGeom prst="rect">
            <a:avLst/>
          </a:prstGeom>
          <a:noFill/>
        </p:spPr>
        <p:txBody>
          <a:bodyPr wrap="square" rtlCol="0">
            <a:spAutoFit/>
          </a:bodyPr>
          <a:lstStyle/>
          <a:p>
            <a:pPr defTabSz="457200"/>
            <a:r>
              <a:rPr lang="en-US" sz="1500" dirty="0">
                <a:solidFill>
                  <a:prstClr val="black"/>
                </a:solidFill>
                <a:latin typeface="Calibri"/>
              </a:rPr>
              <a:t>* Definition adapted from </a:t>
            </a:r>
            <a:r>
              <a:rPr lang="en-US" sz="1500" u="sng" dirty="0">
                <a:solidFill>
                  <a:prstClr val="black"/>
                </a:solidFill>
                <a:latin typeface="Calibri"/>
              </a:rPr>
              <a:t>Teaching Talent: A Visionary Framework for Human Capital in Education</a:t>
            </a:r>
          </a:p>
        </p:txBody>
      </p:sp>
    </p:spTree>
    <p:extLst>
      <p:ext uri="{BB962C8B-B14F-4D97-AF65-F5344CB8AC3E}">
        <p14:creationId xmlns:p14="http://schemas.microsoft.com/office/powerpoint/2010/main" val="100380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4A570-1820-4FD0-B123-6CDE92E95EE4}"/>
              </a:ext>
            </a:extLst>
          </p:cNvPr>
          <p:cNvSpPr txBox="1"/>
          <p:nvPr/>
        </p:nvSpPr>
        <p:spPr>
          <a:xfrm>
            <a:off x="1986070" y="260101"/>
            <a:ext cx="7287697" cy="523220"/>
          </a:xfrm>
          <a:prstGeom prst="rect">
            <a:avLst/>
          </a:prstGeom>
          <a:noFill/>
        </p:spPr>
        <p:txBody>
          <a:bodyPr wrap="square" rtlCol="0">
            <a:spAutoFit/>
          </a:bodyPr>
          <a:lstStyle/>
          <a:p>
            <a:pPr defTabSz="457200"/>
            <a:r>
              <a:rPr lang="en-US" sz="2800" b="1" dirty="0">
                <a:solidFill>
                  <a:srgbClr val="F79646">
                    <a:lumMod val="75000"/>
                  </a:srgbClr>
                </a:solidFill>
                <a:latin typeface="Arial" panose="020B0604020202020204" pitchFamily="34" charset="0"/>
                <a:cs typeface="Arial" panose="020B0604020202020204" pitchFamily="34" charset="0"/>
              </a:rPr>
              <a:t>What is the Principal as HC Manager?</a:t>
            </a:r>
          </a:p>
        </p:txBody>
      </p:sp>
      <p:sp>
        <p:nvSpPr>
          <p:cNvPr id="8" name="Content Placeholder 4">
            <a:extLst>
              <a:ext uri="{FF2B5EF4-FFF2-40B4-BE49-F238E27FC236}">
                <a16:creationId xmlns:a16="http://schemas.microsoft.com/office/drawing/2014/main" id="{C8821C53-DF3E-4C51-B42C-CE7BA1C75E7D}"/>
              </a:ext>
            </a:extLst>
          </p:cNvPr>
          <p:cNvSpPr>
            <a:spLocks noGrp="1"/>
          </p:cNvSpPr>
          <p:nvPr>
            <p:ph idx="1"/>
          </p:nvPr>
        </p:nvSpPr>
        <p:spPr>
          <a:xfrm>
            <a:off x="2074795" y="1201908"/>
            <a:ext cx="8042411" cy="3700834"/>
          </a:xfrm>
        </p:spPr>
        <p:txBody>
          <a:bodyPr>
            <a:normAutofit/>
          </a:bodyPr>
          <a:lstStyle/>
          <a:p>
            <a:r>
              <a:rPr lang="en-US" sz="2200" dirty="0">
                <a:latin typeface="Arial" panose="020B0604020202020204" pitchFamily="34" charset="0"/>
                <a:cs typeface="Arial" panose="020B0604020202020204" pitchFamily="34" charset="0"/>
              </a:rPr>
              <a:t>Principals are the key customer of an HR/HC team</a:t>
            </a:r>
          </a:p>
          <a:p>
            <a:r>
              <a:rPr lang="en-US" sz="2200" b="1" dirty="0">
                <a:latin typeface="Arial" panose="020B0604020202020204" pitchFamily="34" charset="0"/>
                <a:cs typeface="Arial" panose="020B0604020202020204" pitchFamily="34" charset="0"/>
              </a:rPr>
              <a:t>Principal as HC Manager </a:t>
            </a:r>
            <a:r>
              <a:rPr lang="en-US" sz="2200" dirty="0">
                <a:latin typeface="Arial" panose="020B0604020202020204" pitchFamily="34" charset="0"/>
                <a:cs typeface="Arial" panose="020B0604020202020204" pitchFamily="34" charset="0"/>
              </a:rPr>
              <a:t>refers to a principal’s key role in actively managing the talent in their schools in service of student learning</a:t>
            </a:r>
          </a:p>
          <a:p>
            <a:r>
              <a:rPr lang="en-US" sz="2200" dirty="0">
                <a:latin typeface="Arial" panose="020B0604020202020204" pitchFamily="34" charset="0"/>
                <a:cs typeface="Arial" panose="020B0604020202020204" pitchFamily="34" charset="0"/>
              </a:rPr>
              <a:t>HR/HC must shift </a:t>
            </a:r>
            <a:r>
              <a:rPr lang="en-US" sz="2200" b="1" dirty="0">
                <a:latin typeface="Arial" panose="020B0604020202020204" pitchFamily="34" charset="0"/>
                <a:cs typeface="Arial" panose="020B0604020202020204" pitchFamily="34" charset="0"/>
              </a:rPr>
              <a:t>from </a:t>
            </a:r>
            <a:r>
              <a:rPr lang="en-US" sz="2200" dirty="0">
                <a:latin typeface="Arial" panose="020B0604020202020204" pitchFamily="34" charset="0"/>
                <a:cs typeface="Arial" panose="020B0604020202020204" pitchFamily="34" charset="0"/>
              </a:rPr>
              <a:t>command &amp; control </a:t>
            </a:r>
            <a:r>
              <a:rPr lang="en-US" sz="2200" b="1" dirty="0">
                <a:latin typeface="Arial" panose="020B0604020202020204" pitchFamily="34" charset="0"/>
                <a:cs typeface="Arial" panose="020B0604020202020204" pitchFamily="34" charset="0"/>
              </a:rPr>
              <a:t>to </a:t>
            </a:r>
            <a:r>
              <a:rPr lang="en-US" sz="2200" dirty="0">
                <a:latin typeface="Arial" panose="020B0604020202020204" pitchFamily="34" charset="0"/>
                <a:cs typeface="Arial" panose="020B0604020202020204" pitchFamily="34" charset="0"/>
              </a:rPr>
              <a:t>service &amp; support</a:t>
            </a:r>
          </a:p>
          <a:p>
            <a:pPr lvl="1"/>
            <a:endParaRPr lang="en-US" dirty="0"/>
          </a:p>
        </p:txBody>
      </p:sp>
      <p:pic>
        <p:nvPicPr>
          <p:cNvPr id="9" name="Picture 8">
            <a:extLst>
              <a:ext uri="{FF2B5EF4-FFF2-40B4-BE49-F238E27FC236}">
                <a16:creationId xmlns:a16="http://schemas.microsoft.com/office/drawing/2014/main" id="{1DBBCB84-F9DB-4AE7-A1E9-1E6D5F9D3057}"/>
              </a:ext>
            </a:extLst>
          </p:cNvPr>
          <p:cNvPicPr>
            <a:picLocks noChangeAspect="1"/>
          </p:cNvPicPr>
          <p:nvPr/>
        </p:nvPicPr>
        <p:blipFill>
          <a:blip r:embed="rId3"/>
          <a:stretch>
            <a:fillRect/>
          </a:stretch>
        </p:blipFill>
        <p:spPr>
          <a:xfrm>
            <a:off x="4450505" y="3992624"/>
            <a:ext cx="3771900" cy="1820237"/>
          </a:xfrm>
          <a:prstGeom prst="rect">
            <a:avLst/>
          </a:prstGeom>
        </p:spPr>
      </p:pic>
      <p:sp>
        <p:nvSpPr>
          <p:cNvPr id="2" name="Rectangle 1">
            <a:extLst>
              <a:ext uri="{FF2B5EF4-FFF2-40B4-BE49-F238E27FC236}">
                <a16:creationId xmlns:a16="http://schemas.microsoft.com/office/drawing/2014/main" id="{DE872166-4E0D-4FAD-8DEE-9A1651BADF32}"/>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3" name="Rectangle 2">
            <a:extLst>
              <a:ext uri="{FF2B5EF4-FFF2-40B4-BE49-F238E27FC236}">
                <a16:creationId xmlns:a16="http://schemas.microsoft.com/office/drawing/2014/main" id="{B905A48F-FB06-49B9-B5EA-35AA17494C60}"/>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267595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4A570-1820-4FD0-B123-6CDE92E95EE4}"/>
              </a:ext>
            </a:extLst>
          </p:cNvPr>
          <p:cNvSpPr txBox="1"/>
          <p:nvPr/>
        </p:nvSpPr>
        <p:spPr>
          <a:xfrm>
            <a:off x="1986070" y="260101"/>
            <a:ext cx="7287697" cy="523220"/>
          </a:xfrm>
          <a:prstGeom prst="rect">
            <a:avLst/>
          </a:prstGeom>
          <a:noFill/>
        </p:spPr>
        <p:txBody>
          <a:bodyPr wrap="square" rtlCol="0">
            <a:spAutoFit/>
          </a:bodyPr>
          <a:lstStyle/>
          <a:p>
            <a:pPr defTabSz="457200"/>
            <a:r>
              <a:rPr lang="en-US" sz="2800" b="1" dirty="0">
                <a:solidFill>
                  <a:srgbClr val="F79646">
                    <a:lumMod val="75000"/>
                  </a:srgbClr>
                </a:solidFill>
                <a:latin typeface="Arial" panose="020B0604020202020204" pitchFamily="34" charset="0"/>
                <a:cs typeface="Arial" panose="020B0604020202020204" pitchFamily="34" charset="0"/>
              </a:rPr>
              <a:t>What the Research Tells Us</a:t>
            </a:r>
          </a:p>
        </p:txBody>
      </p:sp>
      <p:sp>
        <p:nvSpPr>
          <p:cNvPr id="2" name="Rectangle 1">
            <a:extLst>
              <a:ext uri="{FF2B5EF4-FFF2-40B4-BE49-F238E27FC236}">
                <a16:creationId xmlns:a16="http://schemas.microsoft.com/office/drawing/2014/main" id="{7102E574-D0FF-4A24-B6A0-C31CFB424B85}"/>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3" name="Rectangle 2">
            <a:extLst>
              <a:ext uri="{FF2B5EF4-FFF2-40B4-BE49-F238E27FC236}">
                <a16:creationId xmlns:a16="http://schemas.microsoft.com/office/drawing/2014/main" id="{DB3BB2BB-CD9D-4C99-B4CF-A04BBCF5B8DD}"/>
              </a:ext>
            </a:extLst>
          </p:cNvPr>
          <p:cNvSpPr/>
          <p:nvPr/>
        </p:nvSpPr>
        <p:spPr>
          <a:xfrm>
            <a:off x="5974812" y="3244334"/>
            <a:ext cx="3867687" cy="369332"/>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5" name="Rectangle 4">
            <a:extLst>
              <a:ext uri="{FF2B5EF4-FFF2-40B4-BE49-F238E27FC236}">
                <a16:creationId xmlns:a16="http://schemas.microsoft.com/office/drawing/2014/main" id="{0D6D285E-7643-4F56-A37C-850947D9949D}"/>
              </a:ext>
            </a:extLst>
          </p:cNvPr>
          <p:cNvSpPr/>
          <p:nvPr/>
        </p:nvSpPr>
        <p:spPr>
          <a:xfrm>
            <a:off x="1462138" y="900721"/>
            <a:ext cx="7836438" cy="954107"/>
          </a:xfrm>
          <a:prstGeom prst="rect">
            <a:avLst/>
          </a:prstGeom>
        </p:spPr>
        <p:txBody>
          <a:bodyPr wrap="square">
            <a:spAutoFit/>
          </a:bodyPr>
          <a:lstStyle/>
          <a:p>
            <a:r>
              <a:rPr lang="en-US" sz="2800" b="1" dirty="0">
                <a:solidFill>
                  <a:srgbClr val="002060"/>
                </a:solidFill>
                <a:latin typeface="Cambria" panose="02040503050406030204" pitchFamily="18" charset="0"/>
              </a:rPr>
              <a:t>Early hiring is the single most important factor related to new hire quality. </a:t>
            </a:r>
            <a:endParaRPr lang="en-US" sz="2800" dirty="0"/>
          </a:p>
        </p:txBody>
      </p:sp>
      <p:sp>
        <p:nvSpPr>
          <p:cNvPr id="7" name="Rectangle 6">
            <a:extLst>
              <a:ext uri="{FF2B5EF4-FFF2-40B4-BE49-F238E27FC236}">
                <a16:creationId xmlns:a16="http://schemas.microsoft.com/office/drawing/2014/main" id="{D4086157-5F49-4500-BD01-2F05AEC3588D}"/>
              </a:ext>
            </a:extLst>
          </p:cNvPr>
          <p:cNvSpPr/>
          <p:nvPr/>
        </p:nvSpPr>
        <p:spPr>
          <a:xfrm>
            <a:off x="5974813" y="3244334"/>
            <a:ext cx="242374" cy="369332"/>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9" name="Text Box 6">
            <a:extLst>
              <a:ext uri="{FF2B5EF4-FFF2-40B4-BE49-F238E27FC236}">
                <a16:creationId xmlns:a16="http://schemas.microsoft.com/office/drawing/2014/main" id="{DAD09CBA-DBE5-4185-8EA7-F0822FD10754}"/>
              </a:ext>
            </a:extLst>
          </p:cNvPr>
          <p:cNvSpPr txBox="1">
            <a:spLocks noChangeArrowheads="1"/>
          </p:cNvSpPr>
          <p:nvPr/>
        </p:nvSpPr>
        <p:spPr bwMode="auto">
          <a:xfrm>
            <a:off x="7492595" y="1616286"/>
            <a:ext cx="3116143" cy="4521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solidFill>
                  <a:srgbClr val="002060"/>
                </a:solidFill>
                <a:effectLst/>
                <a:latin typeface="Tw Cen MT Condensed" panose="020B0606020104020203" pitchFamily="34" charset="0"/>
              </a:rPr>
              <a:t>60% of teachers </a:t>
            </a:r>
            <a:r>
              <a:rPr kumimoji="0" lang="en-US" sz="3600" b="0" i="0" u="none" strike="noStrike" cap="none" normalizeH="0" baseline="0" dirty="0">
                <a:ln>
                  <a:noFill/>
                </a:ln>
                <a:solidFill>
                  <a:schemeClr val="bg1">
                    <a:lumMod val="50000"/>
                  </a:schemeClr>
                </a:solidFill>
                <a:effectLst/>
                <a:latin typeface="Tw Cen MT Condensed" panose="020B0606020104020203" pitchFamily="34" charset="0"/>
              </a:rPr>
              <a:t>hired in March-May received effective</a:t>
            </a:r>
            <a:r>
              <a:rPr kumimoji="0" lang="en-US" sz="3600" b="0" i="0" u="none" strike="noStrike" cap="none" normalizeH="0" dirty="0">
                <a:ln>
                  <a:noFill/>
                </a:ln>
                <a:solidFill>
                  <a:schemeClr val="bg1">
                    <a:lumMod val="50000"/>
                  </a:schemeClr>
                </a:solidFill>
                <a:effectLst/>
                <a:latin typeface="Tw Cen MT Condensed" panose="020B0606020104020203" pitchFamily="34" charset="0"/>
              </a:rPr>
              <a:t> and highly effective ratings</a:t>
            </a:r>
            <a:r>
              <a:rPr kumimoji="0" lang="en-US" sz="3600" b="0" i="0" u="none" strike="noStrike" cap="none" normalizeH="0" baseline="0" dirty="0">
                <a:ln>
                  <a:noFill/>
                </a:ln>
                <a:solidFill>
                  <a:schemeClr val="bg1">
                    <a:lumMod val="50000"/>
                  </a:schemeClr>
                </a:solidFill>
                <a:effectLst/>
                <a:latin typeface="Tw Cen MT Condensed" panose="020B0606020104020203" pitchFamily="34" charset="0"/>
              </a:rPr>
              <a:t>. Just </a:t>
            </a:r>
            <a:r>
              <a:rPr kumimoji="0" lang="en-US" sz="3600" b="0" i="0" u="none" strike="noStrike" cap="none" normalizeH="0" baseline="0" dirty="0">
                <a:ln>
                  <a:noFill/>
                </a:ln>
                <a:solidFill>
                  <a:srgbClr val="002060"/>
                </a:solidFill>
                <a:effectLst/>
                <a:latin typeface="Tw Cen MT Condensed" panose="020B0606020104020203" pitchFamily="34" charset="0"/>
              </a:rPr>
              <a:t>40% of those</a:t>
            </a:r>
            <a:r>
              <a:rPr kumimoji="0" lang="en-US" sz="3600" b="0" i="0" u="none" strike="noStrike" cap="none" normalizeH="0" baseline="0" dirty="0">
                <a:ln>
                  <a:noFill/>
                </a:ln>
                <a:solidFill>
                  <a:schemeClr val="accent6"/>
                </a:solidFill>
                <a:effectLst/>
                <a:latin typeface="Tw Cen MT Condensed" panose="020B0606020104020203" pitchFamily="34" charset="0"/>
              </a:rPr>
              <a:t> </a:t>
            </a:r>
            <a:r>
              <a:rPr kumimoji="0" lang="en-US" sz="3600" b="0" i="0" u="none" strike="noStrike" cap="none" normalizeH="0" baseline="0" dirty="0">
                <a:ln>
                  <a:noFill/>
                </a:ln>
                <a:solidFill>
                  <a:schemeClr val="bg1">
                    <a:lumMod val="50000"/>
                  </a:schemeClr>
                </a:solidFill>
                <a:effectLst/>
                <a:latin typeface="Tw Cen MT Condensed" panose="020B0606020104020203" pitchFamily="34" charset="0"/>
              </a:rPr>
              <a:t>hired in June-August were as </a:t>
            </a:r>
            <a:r>
              <a:rPr kumimoji="0" lang="en-US" sz="3600" b="0" i="0" u="none" strike="noStrike" cap="none" normalizeH="0" baseline="0" dirty="0">
                <a:ln>
                  <a:noFill/>
                </a:ln>
                <a:solidFill>
                  <a:srgbClr val="002060"/>
                </a:solidFill>
                <a:effectLst/>
                <a:latin typeface="Tw Cen MT Condensed" panose="020B0606020104020203" pitchFamily="34" charset="0"/>
              </a:rPr>
              <a:t>effective.</a:t>
            </a:r>
            <a:endParaRPr kumimoji="0" lang="en-US" sz="4400" b="0" i="0" u="none" strike="noStrike" cap="none" normalizeH="0" baseline="0" dirty="0">
              <a:ln>
                <a:noFill/>
              </a:ln>
              <a:solidFill>
                <a:srgbClr val="002060"/>
              </a:solidFill>
              <a:effectLst/>
              <a:latin typeface="Tw Cen MT Condensed" panose="020B0606020104020203" pitchFamily="34" charset="0"/>
            </a:endParaRPr>
          </a:p>
        </p:txBody>
      </p:sp>
      <p:pic>
        <p:nvPicPr>
          <p:cNvPr id="10" name="Picture 5">
            <a:extLst>
              <a:ext uri="{FF2B5EF4-FFF2-40B4-BE49-F238E27FC236}">
                <a16:creationId xmlns:a16="http://schemas.microsoft.com/office/drawing/2014/main" id="{ADD69C56-F401-47C1-B788-058E09F539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798"/>
          <a:stretch/>
        </p:blipFill>
        <p:spPr bwMode="auto">
          <a:xfrm>
            <a:off x="1775886" y="2199343"/>
            <a:ext cx="4536994" cy="3694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Box 10">
            <a:extLst>
              <a:ext uri="{FF2B5EF4-FFF2-40B4-BE49-F238E27FC236}">
                <a16:creationId xmlns:a16="http://schemas.microsoft.com/office/drawing/2014/main" id="{22FF292E-9764-4D80-AEE0-7E7759183B8D}"/>
              </a:ext>
            </a:extLst>
          </p:cNvPr>
          <p:cNvSpPr txBox="1"/>
          <p:nvPr/>
        </p:nvSpPr>
        <p:spPr>
          <a:xfrm>
            <a:off x="1986070" y="1799233"/>
            <a:ext cx="5638800" cy="400110"/>
          </a:xfrm>
          <a:prstGeom prst="rect">
            <a:avLst/>
          </a:prstGeom>
          <a:noFill/>
        </p:spPr>
        <p:txBody>
          <a:bodyPr wrap="square" rtlCol="0">
            <a:spAutoFit/>
          </a:bodyPr>
          <a:lstStyle/>
          <a:p>
            <a:r>
              <a:rPr lang="en-US" sz="2000" dirty="0"/>
              <a:t>Level of Effectiveness by Month of Hire</a:t>
            </a:r>
          </a:p>
        </p:txBody>
      </p:sp>
      <p:sp>
        <p:nvSpPr>
          <p:cNvPr id="12" name="TextBox 11">
            <a:extLst>
              <a:ext uri="{FF2B5EF4-FFF2-40B4-BE49-F238E27FC236}">
                <a16:creationId xmlns:a16="http://schemas.microsoft.com/office/drawing/2014/main" id="{B7353683-3221-49BC-B1A8-1CE962B6F072}"/>
              </a:ext>
            </a:extLst>
          </p:cNvPr>
          <p:cNvSpPr txBox="1"/>
          <p:nvPr/>
        </p:nvSpPr>
        <p:spPr>
          <a:xfrm>
            <a:off x="2076221" y="5957279"/>
            <a:ext cx="4956463" cy="369332"/>
          </a:xfrm>
          <a:prstGeom prst="rect">
            <a:avLst/>
          </a:prstGeom>
          <a:noFill/>
        </p:spPr>
        <p:txBody>
          <a:bodyPr wrap="square" rtlCol="0">
            <a:spAutoFit/>
          </a:bodyPr>
          <a:lstStyle/>
          <a:p>
            <a:r>
              <a:rPr lang="en-US" sz="1050" dirty="0">
                <a:latin typeface="+mj-lt"/>
              </a:rPr>
              <a:t>n=5          n=13	         n=55</a:t>
            </a:r>
            <a:r>
              <a:rPr lang="en-US" dirty="0"/>
              <a:t>     </a:t>
            </a:r>
            <a:r>
              <a:rPr lang="en-US" sz="1050" dirty="0">
                <a:latin typeface="+mj-lt"/>
              </a:rPr>
              <a:t>n=137      n=130       n=86         n=8  </a:t>
            </a:r>
          </a:p>
        </p:txBody>
      </p:sp>
    </p:spTree>
    <p:extLst>
      <p:ext uri="{BB962C8B-B14F-4D97-AF65-F5344CB8AC3E}">
        <p14:creationId xmlns:p14="http://schemas.microsoft.com/office/powerpoint/2010/main" val="425160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4A570-1820-4FD0-B123-6CDE92E95EE4}"/>
              </a:ext>
            </a:extLst>
          </p:cNvPr>
          <p:cNvSpPr txBox="1"/>
          <p:nvPr/>
        </p:nvSpPr>
        <p:spPr>
          <a:xfrm>
            <a:off x="1986070" y="260101"/>
            <a:ext cx="7287697" cy="523220"/>
          </a:xfrm>
          <a:prstGeom prst="rect">
            <a:avLst/>
          </a:prstGeom>
          <a:noFill/>
        </p:spPr>
        <p:txBody>
          <a:bodyPr wrap="square" rtlCol="0">
            <a:spAutoFit/>
          </a:bodyPr>
          <a:lstStyle/>
          <a:p>
            <a:pPr defTabSz="457200"/>
            <a:r>
              <a:rPr lang="en-US" sz="2800" b="1" dirty="0">
                <a:solidFill>
                  <a:srgbClr val="F79646">
                    <a:lumMod val="75000"/>
                  </a:srgbClr>
                </a:solidFill>
                <a:latin typeface="Arial" panose="020B0604020202020204" pitchFamily="34" charset="0"/>
                <a:cs typeface="Arial" panose="020B0604020202020204" pitchFamily="34" charset="0"/>
              </a:rPr>
              <a:t>EPS Certificated Job Fair</a:t>
            </a:r>
          </a:p>
        </p:txBody>
      </p:sp>
      <p:pic>
        <p:nvPicPr>
          <p:cNvPr id="3" name="Content Placeholder 2" descr="A close up of a sign&#10;&#10;Description automatically generated">
            <a:extLst>
              <a:ext uri="{FF2B5EF4-FFF2-40B4-BE49-F238E27FC236}">
                <a16:creationId xmlns:a16="http://schemas.microsoft.com/office/drawing/2014/main" id="{9D595E9C-0681-4026-A590-4ED4C14EC1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6189" y="990838"/>
            <a:ext cx="7287697" cy="5205499"/>
          </a:xfrm>
        </p:spPr>
      </p:pic>
    </p:spTree>
    <p:extLst>
      <p:ext uri="{BB962C8B-B14F-4D97-AF65-F5344CB8AC3E}">
        <p14:creationId xmlns:p14="http://schemas.microsoft.com/office/powerpoint/2010/main" val="63478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4A570-1820-4FD0-B123-6CDE92E95EE4}"/>
              </a:ext>
            </a:extLst>
          </p:cNvPr>
          <p:cNvSpPr txBox="1"/>
          <p:nvPr/>
        </p:nvSpPr>
        <p:spPr>
          <a:xfrm>
            <a:off x="1986070" y="260101"/>
            <a:ext cx="7287697" cy="523220"/>
          </a:xfrm>
          <a:prstGeom prst="rect">
            <a:avLst/>
          </a:prstGeom>
          <a:noFill/>
        </p:spPr>
        <p:txBody>
          <a:bodyPr wrap="square" rtlCol="0">
            <a:spAutoFit/>
          </a:bodyPr>
          <a:lstStyle/>
          <a:p>
            <a:pPr defTabSz="457200"/>
            <a:r>
              <a:rPr lang="en-US" sz="2800" b="1" dirty="0">
                <a:solidFill>
                  <a:srgbClr val="F79646">
                    <a:lumMod val="75000"/>
                  </a:srgbClr>
                </a:solidFill>
                <a:latin typeface="Arial" panose="020B0604020202020204" pitchFamily="34" charset="0"/>
                <a:cs typeface="Arial" panose="020B0604020202020204" pitchFamily="34" charset="0"/>
              </a:rPr>
              <a:t>Certificated Hiring Timeline</a:t>
            </a:r>
          </a:p>
        </p:txBody>
      </p:sp>
      <p:sp>
        <p:nvSpPr>
          <p:cNvPr id="8" name="Content Placeholder 4">
            <a:extLst>
              <a:ext uri="{FF2B5EF4-FFF2-40B4-BE49-F238E27FC236}">
                <a16:creationId xmlns:a16="http://schemas.microsoft.com/office/drawing/2014/main" id="{C8821C53-DF3E-4C51-B42C-CE7BA1C75E7D}"/>
              </a:ext>
            </a:extLst>
          </p:cNvPr>
          <p:cNvSpPr>
            <a:spLocks noGrp="1"/>
          </p:cNvSpPr>
          <p:nvPr>
            <p:ph idx="1"/>
          </p:nvPr>
        </p:nvSpPr>
        <p:spPr>
          <a:xfrm>
            <a:off x="2074795" y="1201907"/>
            <a:ext cx="8042411" cy="3979693"/>
          </a:xfrm>
        </p:spPr>
        <p:txBody>
          <a:bodyPr>
            <a:normAutofit fontScale="92500" lnSpcReduction="10000"/>
          </a:bodyPr>
          <a:lstStyle/>
          <a:p>
            <a:r>
              <a:rPr lang="en-US" sz="2200" dirty="0">
                <a:latin typeface="Arial" panose="020B0604020202020204" pitchFamily="34" charset="0"/>
                <a:cs typeface="Arial" panose="020B0604020202020204" pitchFamily="34" charset="0"/>
              </a:rPr>
              <a:t>January 13 – Initial development of interview questions</a:t>
            </a:r>
          </a:p>
          <a:p>
            <a:r>
              <a:rPr lang="en-US" sz="2200" dirty="0">
                <a:latin typeface="Arial" panose="020B0604020202020204" pitchFamily="34" charset="0"/>
                <a:cs typeface="Arial" panose="020B0604020202020204" pitchFamily="34" charset="0"/>
              </a:rPr>
              <a:t>January 29 – staffing allocation meetings</a:t>
            </a:r>
          </a:p>
          <a:p>
            <a:r>
              <a:rPr lang="en-US" sz="2200" dirty="0">
                <a:latin typeface="Arial" panose="020B0604020202020204" pitchFamily="34" charset="0"/>
                <a:cs typeface="Arial" panose="020B0604020202020204" pitchFamily="34" charset="0"/>
              </a:rPr>
              <a:t>January  - March</a:t>
            </a:r>
          </a:p>
          <a:p>
            <a:pPr lvl="1"/>
            <a:r>
              <a:rPr lang="en-US" sz="1800" dirty="0">
                <a:latin typeface="Arial" panose="020B0604020202020204" pitchFamily="34" charset="0"/>
                <a:cs typeface="Arial" panose="020B0604020202020204" pitchFamily="34" charset="0"/>
              </a:rPr>
              <a:t>generic certificated positions posted</a:t>
            </a:r>
          </a:p>
          <a:p>
            <a:pPr lvl="1"/>
            <a:r>
              <a:rPr lang="en-US" sz="1800" dirty="0">
                <a:latin typeface="Arial" panose="020B0604020202020204" pitchFamily="34" charset="0"/>
                <a:cs typeface="Arial" panose="020B0604020202020204" pitchFamily="34" charset="0"/>
              </a:rPr>
              <a:t>generic applicant screening</a:t>
            </a:r>
          </a:p>
          <a:p>
            <a:pPr lvl="1"/>
            <a:r>
              <a:rPr lang="en-US" sz="1800" dirty="0">
                <a:latin typeface="Arial" panose="020B0604020202020204" pitchFamily="34" charset="0"/>
                <a:cs typeface="Arial" panose="020B0604020202020204" pitchFamily="34" charset="0"/>
              </a:rPr>
              <a:t>Invitations to selected candidates </a:t>
            </a:r>
          </a:p>
          <a:p>
            <a:r>
              <a:rPr lang="en-US" sz="2200" dirty="0">
                <a:latin typeface="Arial" panose="020B0604020202020204" pitchFamily="34" charset="0"/>
                <a:cs typeface="Arial" panose="020B0604020202020204" pitchFamily="34" charset="0"/>
              </a:rPr>
              <a:t>February – interview questions finalized</a:t>
            </a:r>
          </a:p>
          <a:p>
            <a:r>
              <a:rPr lang="en-US" sz="2200" dirty="0">
                <a:latin typeface="Arial" panose="020B0604020202020204" pitchFamily="34" charset="0"/>
                <a:cs typeface="Arial" panose="020B0604020202020204" pitchFamily="34" charset="0"/>
              </a:rPr>
              <a:t>February 7 – staffing workbooks due to Financial Service (no exceptions)</a:t>
            </a:r>
          </a:p>
          <a:p>
            <a:r>
              <a:rPr lang="en-US" sz="2200" dirty="0">
                <a:latin typeface="Arial" panose="020B0604020202020204" pitchFamily="34" charset="0"/>
                <a:cs typeface="Arial" panose="020B0604020202020204" pitchFamily="34" charset="0"/>
              </a:rPr>
              <a:t>February 25 – March 15 – school specific vacancies posted for internal transfer only in preparation for job fair</a:t>
            </a:r>
          </a:p>
          <a:p>
            <a:r>
              <a:rPr lang="en-US" sz="2200" dirty="0">
                <a:latin typeface="Arial" panose="020B0604020202020204" pitchFamily="34" charset="0"/>
                <a:cs typeface="Arial" panose="020B0604020202020204" pitchFamily="34" charset="0"/>
              </a:rPr>
              <a:t>Revert to external and internal job postings following job fair</a:t>
            </a: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1149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4A570-1820-4FD0-B123-6CDE92E95EE4}"/>
              </a:ext>
            </a:extLst>
          </p:cNvPr>
          <p:cNvSpPr txBox="1"/>
          <p:nvPr/>
        </p:nvSpPr>
        <p:spPr>
          <a:xfrm>
            <a:off x="1986070" y="260101"/>
            <a:ext cx="7287697" cy="523220"/>
          </a:xfrm>
          <a:prstGeom prst="rect">
            <a:avLst/>
          </a:prstGeom>
          <a:noFill/>
        </p:spPr>
        <p:txBody>
          <a:bodyPr wrap="square" rtlCol="0">
            <a:spAutoFit/>
          </a:bodyPr>
          <a:lstStyle/>
          <a:p>
            <a:pPr defTabSz="457200"/>
            <a:r>
              <a:rPr lang="en-US" sz="2800" b="1" dirty="0">
                <a:solidFill>
                  <a:srgbClr val="F79646">
                    <a:lumMod val="75000"/>
                  </a:srgbClr>
                </a:solidFill>
                <a:latin typeface="Arial" panose="020B0604020202020204" pitchFamily="34" charset="0"/>
                <a:cs typeface="Arial" panose="020B0604020202020204" pitchFamily="34" charset="0"/>
              </a:rPr>
              <a:t>Week of Certificated Job Fair</a:t>
            </a:r>
          </a:p>
        </p:txBody>
      </p:sp>
      <p:sp>
        <p:nvSpPr>
          <p:cNvPr id="8" name="Content Placeholder 4">
            <a:extLst>
              <a:ext uri="{FF2B5EF4-FFF2-40B4-BE49-F238E27FC236}">
                <a16:creationId xmlns:a16="http://schemas.microsoft.com/office/drawing/2014/main" id="{C8821C53-DF3E-4C51-B42C-CE7BA1C75E7D}"/>
              </a:ext>
            </a:extLst>
          </p:cNvPr>
          <p:cNvSpPr>
            <a:spLocks noGrp="1"/>
          </p:cNvSpPr>
          <p:nvPr>
            <p:ph idx="1"/>
          </p:nvPr>
        </p:nvSpPr>
        <p:spPr>
          <a:xfrm>
            <a:off x="2074795" y="1201907"/>
            <a:ext cx="8042411" cy="3979693"/>
          </a:xfrm>
        </p:spPr>
        <p:txBody>
          <a:bodyPr>
            <a:normAutofit/>
          </a:bodyPr>
          <a:lstStyle/>
          <a:p>
            <a:r>
              <a:rPr lang="en-US" sz="2200" dirty="0">
                <a:latin typeface="Arial" panose="020B0604020202020204" pitchFamily="34" charset="0"/>
                <a:cs typeface="Arial" panose="020B0604020202020204" pitchFamily="34" charset="0"/>
              </a:rPr>
              <a:t>March 16 – 20 – no postings</a:t>
            </a:r>
          </a:p>
          <a:p>
            <a:r>
              <a:rPr lang="en-US" sz="2200" dirty="0">
                <a:latin typeface="Arial" panose="020B0604020202020204" pitchFamily="34" charset="0"/>
                <a:cs typeface="Arial" panose="020B0604020202020204" pitchFamily="34" charset="0"/>
              </a:rPr>
              <a:t>March 18 – schools notified of open positions</a:t>
            </a:r>
          </a:p>
          <a:p>
            <a:r>
              <a:rPr lang="en-US" sz="2200" dirty="0">
                <a:latin typeface="Arial" panose="020B0604020202020204" pitchFamily="34" charset="0"/>
                <a:cs typeface="Arial" panose="020B0604020202020204" pitchFamily="34" charset="0"/>
              </a:rPr>
              <a:t>March 20 – principal and team at job fair</a:t>
            </a:r>
          </a:p>
          <a:p>
            <a:endParaRPr lang="en-US" sz="2200" dirty="0">
              <a:latin typeface="Arial" panose="020B0604020202020204" pitchFamily="34" charset="0"/>
              <a:cs typeface="Arial" panose="020B0604020202020204" pitchFamily="34" charset="0"/>
            </a:endParaRPr>
          </a:p>
          <a:p>
            <a:pPr lvl="1"/>
            <a:endParaRPr lang="en-US" sz="18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20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64A570-1820-4FD0-B123-6CDE92E95EE4}"/>
              </a:ext>
            </a:extLst>
          </p:cNvPr>
          <p:cNvSpPr txBox="1"/>
          <p:nvPr/>
        </p:nvSpPr>
        <p:spPr>
          <a:xfrm>
            <a:off x="1986070" y="260101"/>
            <a:ext cx="7287697" cy="523220"/>
          </a:xfrm>
          <a:prstGeom prst="rect">
            <a:avLst/>
          </a:prstGeom>
          <a:noFill/>
        </p:spPr>
        <p:txBody>
          <a:bodyPr wrap="square" rtlCol="0">
            <a:spAutoFit/>
          </a:bodyPr>
          <a:lstStyle/>
          <a:p>
            <a:pPr defTabSz="457200"/>
            <a:r>
              <a:rPr lang="en-US" sz="2800" b="1" dirty="0">
                <a:solidFill>
                  <a:srgbClr val="F79646">
                    <a:lumMod val="75000"/>
                  </a:srgbClr>
                </a:solidFill>
                <a:latin typeface="Arial" panose="020B0604020202020204" pitchFamily="34" charset="0"/>
                <a:cs typeface="Arial" panose="020B0604020202020204" pitchFamily="34" charset="0"/>
              </a:rPr>
              <a:t>Questions</a:t>
            </a:r>
          </a:p>
        </p:txBody>
      </p:sp>
      <p:sp>
        <p:nvSpPr>
          <p:cNvPr id="8" name="Content Placeholder 4">
            <a:extLst>
              <a:ext uri="{FF2B5EF4-FFF2-40B4-BE49-F238E27FC236}">
                <a16:creationId xmlns:a16="http://schemas.microsoft.com/office/drawing/2014/main" id="{C8821C53-DF3E-4C51-B42C-CE7BA1C75E7D}"/>
              </a:ext>
            </a:extLst>
          </p:cNvPr>
          <p:cNvSpPr>
            <a:spLocks noGrp="1"/>
          </p:cNvSpPr>
          <p:nvPr>
            <p:ph idx="1"/>
          </p:nvPr>
        </p:nvSpPr>
        <p:spPr>
          <a:xfrm>
            <a:off x="2074795" y="1201908"/>
            <a:ext cx="8042411" cy="3700834"/>
          </a:xfrm>
        </p:spPr>
        <p:txBody>
          <a:bodyPr>
            <a:normAutofit/>
          </a:bodyPr>
          <a:lstStyle/>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8407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1032</Words>
  <Application>Microsoft Office PowerPoint</Application>
  <PresentationFormat>Widescreen</PresentationFormat>
  <Paragraphs>107</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Cambria</vt:lpstr>
      <vt:lpstr>Myriad Pro</vt:lpstr>
      <vt:lpstr>Times New Roman</vt:lpstr>
      <vt:lpstr>Tw Cen MT Condensed</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Paddock, Heather A.</dc:creator>
  <cp:lastModifiedBy>Harrell, Alyssa J.</cp:lastModifiedBy>
  <cp:revision>17</cp:revision>
  <dcterms:created xsi:type="dcterms:W3CDTF">2019-11-22T21:50:10Z</dcterms:created>
  <dcterms:modified xsi:type="dcterms:W3CDTF">2020-01-10T20:34:43Z</dcterms:modified>
</cp:coreProperties>
</file>